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7" r:id="rId1"/>
  </p:sldMasterIdLst>
  <p:notesMasterIdLst>
    <p:notesMasterId r:id="rId3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9" r:id="rId16"/>
    <p:sldId id="270" r:id="rId17"/>
    <p:sldId id="271" r:id="rId18"/>
    <p:sldId id="273" r:id="rId19"/>
    <p:sldId id="274" r:id="rId20"/>
    <p:sldId id="275" r:id="rId21"/>
    <p:sldId id="276" r:id="rId22"/>
    <p:sldId id="280" r:id="rId23"/>
    <p:sldId id="277" r:id="rId24"/>
    <p:sldId id="278" r:id="rId25"/>
    <p:sldId id="282" r:id="rId26"/>
    <p:sldId id="283" r:id="rId27"/>
    <p:sldId id="294" r:id="rId28"/>
    <p:sldId id="284" r:id="rId29"/>
    <p:sldId id="285" r:id="rId30"/>
    <p:sldId id="286" r:id="rId31"/>
    <p:sldId id="293" r:id="rId32"/>
    <p:sldId id="287" r:id="rId33"/>
    <p:sldId id="288" r:id="rId34"/>
    <p:sldId id="289" r:id="rId35"/>
    <p:sldId id="290" r:id="rId36"/>
    <p:sldId id="292" r:id="rId37"/>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5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9F2754E-423E-45D4-9266-04B0D856395F}" type="datetimeFigureOut">
              <a:rPr lang="ru-RU" smtClean="0"/>
              <a:t>08.12.2021</a:t>
            </a:fld>
            <a:endParaRPr lang="ru-RU"/>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22FB83-4DCC-4EEA-AF6E-0FA88266B309}" type="slidenum">
              <a:rPr lang="ru-RU" smtClean="0"/>
              <a:t>‹#›</a:t>
            </a:fld>
            <a:endParaRPr lang="ru-RU"/>
          </a:p>
        </p:txBody>
      </p:sp>
    </p:spTree>
    <p:extLst>
      <p:ext uri="{BB962C8B-B14F-4D97-AF65-F5344CB8AC3E}">
        <p14:creationId xmlns:p14="http://schemas.microsoft.com/office/powerpoint/2010/main" val="3971378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4F22FB83-4DCC-4EEA-AF6E-0FA88266B309}" type="slidenum">
              <a:rPr lang="ru-RU" smtClean="0"/>
              <a:t>1</a:t>
            </a:fld>
            <a:endParaRPr lang="ru-RU"/>
          </a:p>
        </p:txBody>
      </p:sp>
    </p:spTree>
    <p:extLst>
      <p:ext uri="{BB962C8B-B14F-4D97-AF65-F5344CB8AC3E}">
        <p14:creationId xmlns:p14="http://schemas.microsoft.com/office/powerpoint/2010/main" val="33235515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0F3F1276-CE26-4E35-9FA4-71C48142B549}" type="datetimeFigureOut">
              <a:rPr lang="ru-RU" smtClean="0"/>
              <a:t>08.12.2021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541E37D-501A-4233-9046-CF816A3ED86D}"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926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F3F1276-CE26-4E35-9FA4-71C48142B549}" type="datetimeFigureOut">
              <a:rPr lang="ru-RU" smtClean="0"/>
              <a:t>08.12.2021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541E37D-501A-4233-9046-CF816A3ED86D}" type="slidenum">
              <a:rPr lang="ru-RU" smtClean="0"/>
              <a:t>‹#›</a:t>
            </a:fld>
            <a:endParaRPr lang="ru-RU"/>
          </a:p>
        </p:txBody>
      </p:sp>
    </p:spTree>
    <p:extLst>
      <p:ext uri="{BB962C8B-B14F-4D97-AF65-F5344CB8AC3E}">
        <p14:creationId xmlns:p14="http://schemas.microsoft.com/office/powerpoint/2010/main" val="1788200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F3F1276-CE26-4E35-9FA4-71C48142B549}" type="datetimeFigureOut">
              <a:rPr lang="ru-RU" smtClean="0"/>
              <a:t>08.12.2021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541E37D-501A-4233-9046-CF816A3ED86D}" type="slidenum">
              <a:rPr lang="ru-RU" smtClean="0"/>
              <a:t>‹#›</a:t>
            </a:fld>
            <a:endParaRPr lang="ru-RU"/>
          </a:p>
        </p:txBody>
      </p:sp>
    </p:spTree>
    <p:extLst>
      <p:ext uri="{BB962C8B-B14F-4D97-AF65-F5344CB8AC3E}">
        <p14:creationId xmlns:p14="http://schemas.microsoft.com/office/powerpoint/2010/main" val="15477229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0F3F1276-CE26-4E35-9FA4-71C48142B549}" type="datetimeFigureOut">
              <a:rPr lang="ru-RU" smtClean="0"/>
              <a:t>08.12.2021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541E37D-501A-4233-9046-CF816A3ED86D}" type="slidenum">
              <a:rPr lang="ru-RU" smtClean="0"/>
              <a:t>‹#›</a:t>
            </a:fld>
            <a:endParaRPr lang="ru-RU"/>
          </a:p>
        </p:txBody>
      </p:sp>
    </p:spTree>
    <p:extLst>
      <p:ext uri="{BB962C8B-B14F-4D97-AF65-F5344CB8AC3E}">
        <p14:creationId xmlns:p14="http://schemas.microsoft.com/office/powerpoint/2010/main" val="1132545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ru-RU" smtClean="0"/>
              <a:t>Образец заголовка</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0F3F1276-CE26-4E35-9FA4-71C48142B549}" type="datetimeFigureOut">
              <a:rPr lang="ru-RU" smtClean="0"/>
              <a:t>08.12.2021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4541E37D-501A-4233-9046-CF816A3ED86D}" type="slidenum">
              <a:rPr lang="ru-RU" smtClean="0"/>
              <a:t>‹#›</a:t>
            </a:fld>
            <a:endParaRPr lang="ru-RU"/>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96116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0F3F1276-CE26-4E35-9FA4-71C48142B549}" type="datetimeFigureOut">
              <a:rPr lang="ru-RU" smtClean="0"/>
              <a:t>08.12.2021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541E37D-501A-4233-9046-CF816A3ED86D}" type="slidenum">
              <a:rPr lang="ru-RU" smtClean="0"/>
              <a:t>‹#›</a:t>
            </a:fld>
            <a:endParaRPr lang="ru-RU"/>
          </a:p>
        </p:txBody>
      </p:sp>
    </p:spTree>
    <p:extLst>
      <p:ext uri="{BB962C8B-B14F-4D97-AF65-F5344CB8AC3E}">
        <p14:creationId xmlns:p14="http://schemas.microsoft.com/office/powerpoint/2010/main" val="607534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109728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6217920" y="2582334"/>
            <a:ext cx="4937760" cy="33782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0F3F1276-CE26-4E35-9FA4-71C48142B549}" type="datetimeFigureOut">
              <a:rPr lang="ru-RU" smtClean="0"/>
              <a:t>08.12.2021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4541E37D-501A-4233-9046-CF816A3ED86D}" type="slidenum">
              <a:rPr lang="ru-RU" smtClean="0"/>
              <a:t>‹#›</a:t>
            </a:fld>
            <a:endParaRPr lang="ru-RU"/>
          </a:p>
        </p:txBody>
      </p:sp>
    </p:spTree>
    <p:extLst>
      <p:ext uri="{BB962C8B-B14F-4D97-AF65-F5344CB8AC3E}">
        <p14:creationId xmlns:p14="http://schemas.microsoft.com/office/powerpoint/2010/main" val="36072145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0F3F1276-CE26-4E35-9FA4-71C48142B549}" type="datetimeFigureOut">
              <a:rPr lang="ru-RU" smtClean="0"/>
              <a:t>08.12.2021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4541E37D-501A-4233-9046-CF816A3ED86D}" type="slidenum">
              <a:rPr lang="ru-RU" smtClean="0"/>
              <a:t>‹#›</a:t>
            </a:fld>
            <a:endParaRPr lang="ru-RU"/>
          </a:p>
        </p:txBody>
      </p:sp>
    </p:spTree>
    <p:extLst>
      <p:ext uri="{BB962C8B-B14F-4D97-AF65-F5344CB8AC3E}">
        <p14:creationId xmlns:p14="http://schemas.microsoft.com/office/powerpoint/2010/main" val="1384112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F3F1276-CE26-4E35-9FA4-71C48142B549}" type="datetimeFigureOut">
              <a:rPr lang="ru-RU" smtClean="0"/>
              <a:t>08.12.2021</a:t>
            </a:fld>
            <a:endParaRPr lang="ru-RU"/>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ru-RU"/>
          </a:p>
        </p:txBody>
      </p:sp>
      <p:sp>
        <p:nvSpPr>
          <p:cNvPr id="9" name="Slide Number Placeholder 8"/>
          <p:cNvSpPr>
            <a:spLocks noGrp="1"/>
          </p:cNvSpPr>
          <p:nvPr>
            <p:ph type="sldNum" sz="quarter" idx="12"/>
          </p:nvPr>
        </p:nvSpPr>
        <p:spPr/>
        <p:txBody>
          <a:bodyPr/>
          <a:lstStyle/>
          <a:p>
            <a:fld id="{4541E37D-501A-4233-9046-CF816A3ED86D}" type="slidenum">
              <a:rPr lang="ru-RU" smtClean="0"/>
              <a:t>‹#›</a:t>
            </a:fld>
            <a:endParaRPr lang="ru-RU"/>
          </a:p>
        </p:txBody>
      </p:sp>
    </p:spTree>
    <p:extLst>
      <p:ext uri="{BB962C8B-B14F-4D97-AF65-F5344CB8AC3E}">
        <p14:creationId xmlns:p14="http://schemas.microsoft.com/office/powerpoint/2010/main" val="1760621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0F3F1276-CE26-4E35-9FA4-71C48142B549}" type="datetimeFigureOut">
              <a:rPr lang="ru-RU" smtClean="0"/>
              <a:t>08.12.2021</a:t>
            </a:fld>
            <a:endParaRPr lang="ru-RU"/>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ru-RU"/>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541E37D-501A-4233-9046-CF816A3ED86D}" type="slidenum">
              <a:rPr lang="ru-RU" smtClean="0"/>
              <a:t>‹#›</a:t>
            </a:fld>
            <a:endParaRPr lang="ru-RU"/>
          </a:p>
        </p:txBody>
      </p:sp>
    </p:spTree>
    <p:extLst>
      <p:ext uri="{BB962C8B-B14F-4D97-AF65-F5344CB8AC3E}">
        <p14:creationId xmlns:p14="http://schemas.microsoft.com/office/powerpoint/2010/main" val="2758278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ru-RU" smtClean="0"/>
              <a:t>Образец заголовка</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0F3F1276-CE26-4E35-9FA4-71C48142B549}" type="datetimeFigureOut">
              <a:rPr lang="ru-RU" smtClean="0"/>
              <a:t>08.12.2021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4541E37D-501A-4233-9046-CF816A3ED86D}" type="slidenum">
              <a:rPr lang="ru-RU" smtClean="0"/>
              <a:t>‹#›</a:t>
            </a:fld>
            <a:endParaRPr lang="ru-RU"/>
          </a:p>
        </p:txBody>
      </p:sp>
    </p:spTree>
    <p:extLst>
      <p:ext uri="{BB962C8B-B14F-4D97-AF65-F5344CB8AC3E}">
        <p14:creationId xmlns:p14="http://schemas.microsoft.com/office/powerpoint/2010/main" val="30665277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0F3F1276-CE26-4E35-9FA4-71C48142B549}" type="datetimeFigureOut">
              <a:rPr lang="ru-RU" smtClean="0"/>
              <a:t>08.12.2021</a:t>
            </a:fld>
            <a:endParaRPr lang="ru-RU"/>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ru-RU"/>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4541E37D-501A-4233-9046-CF816A3ED86D}" type="slidenum">
              <a:rPr lang="ru-RU" smtClean="0"/>
              <a:t>‹#›</a:t>
            </a:fld>
            <a:endParaRPr lang="ru-RU"/>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158623"/>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Online book store</a:t>
            </a:r>
            <a:endParaRPr lang="ru-RU" dirty="0"/>
          </a:p>
        </p:txBody>
      </p:sp>
      <p:sp>
        <p:nvSpPr>
          <p:cNvPr id="3" name="Подзаголовок 2"/>
          <p:cNvSpPr>
            <a:spLocks noGrp="1"/>
          </p:cNvSpPr>
          <p:nvPr>
            <p:ph type="subTitle" idx="1"/>
          </p:nvPr>
        </p:nvSpPr>
        <p:spPr/>
        <p:txBody>
          <a:bodyPr/>
          <a:lstStyle/>
          <a:p>
            <a:r>
              <a:rPr lang="en-US" dirty="0" err="1" smtClean="0"/>
              <a:t>Kipchakpayev</a:t>
            </a:r>
            <a:r>
              <a:rPr lang="en-US" dirty="0" smtClean="0"/>
              <a:t> </a:t>
            </a:r>
            <a:r>
              <a:rPr lang="en-US" smtClean="0"/>
              <a:t>Madiyar</a:t>
            </a:r>
            <a:endParaRPr lang="ru-RU"/>
          </a:p>
        </p:txBody>
      </p:sp>
    </p:spTree>
    <p:extLst>
      <p:ext uri="{BB962C8B-B14F-4D97-AF65-F5344CB8AC3E}">
        <p14:creationId xmlns:p14="http://schemas.microsoft.com/office/powerpoint/2010/main" val="2255258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315460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20029866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1679134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33874443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2177970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48000" y="538162"/>
            <a:ext cx="6096000" cy="5781675"/>
          </a:xfrm>
          <a:prstGeom prst="rect">
            <a:avLst/>
          </a:prstGeom>
        </p:spPr>
      </p:pic>
    </p:spTree>
    <p:extLst>
      <p:ext uri="{BB962C8B-B14F-4D97-AF65-F5344CB8AC3E}">
        <p14:creationId xmlns:p14="http://schemas.microsoft.com/office/powerpoint/2010/main" val="27476369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15334566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1204344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13287219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3015538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147762"/>
            <a:ext cx="6076950" cy="4562475"/>
          </a:xfrm>
          <a:prstGeom prst="rect">
            <a:avLst/>
          </a:prstGeom>
        </p:spPr>
      </p:pic>
    </p:spTree>
    <p:extLst>
      <p:ext uri="{BB962C8B-B14F-4D97-AF65-F5344CB8AC3E}">
        <p14:creationId xmlns:p14="http://schemas.microsoft.com/office/powerpoint/2010/main" val="3803321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1242581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35113657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t="1" b="4798"/>
          <a:stretch/>
        </p:blipFill>
        <p:spPr>
          <a:xfrm>
            <a:off x="785446" y="395655"/>
            <a:ext cx="10386696" cy="5539319"/>
          </a:xfrm>
          <a:prstGeom prst="rect">
            <a:avLst/>
          </a:prstGeom>
        </p:spPr>
      </p:pic>
    </p:spTree>
    <p:extLst>
      <p:ext uri="{BB962C8B-B14F-4D97-AF65-F5344CB8AC3E}">
        <p14:creationId xmlns:p14="http://schemas.microsoft.com/office/powerpoint/2010/main" val="40101657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19154697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2266037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descr="Excel Project Management Dashboard • My Online Training Hub"/>
          <p:cNvPicPr/>
          <p:nvPr/>
        </p:nvPicPr>
        <p:blipFill>
          <a:blip r:embed="rId2">
            <a:extLst>
              <a:ext uri="{28A0092B-C50C-407E-A947-70E740481C1C}">
                <a14:useLocalDpi xmlns:a14="http://schemas.microsoft.com/office/drawing/2010/main" val="0"/>
              </a:ext>
            </a:extLst>
          </a:blip>
          <a:srcRect/>
          <a:stretch>
            <a:fillRect/>
          </a:stretch>
        </p:blipFill>
        <p:spPr bwMode="auto">
          <a:xfrm>
            <a:off x="123310" y="304798"/>
            <a:ext cx="6038594" cy="3303373"/>
          </a:xfrm>
          <a:prstGeom prst="rect">
            <a:avLst/>
          </a:prstGeom>
          <a:noFill/>
          <a:ln>
            <a:noFill/>
          </a:ln>
        </p:spPr>
      </p:pic>
      <p:pic>
        <p:nvPicPr>
          <p:cNvPr id="3" name="Рисунок 2"/>
          <p:cNvPicPr>
            <a:picLocks noChangeAspect="1"/>
          </p:cNvPicPr>
          <p:nvPr/>
        </p:nvPicPr>
        <p:blipFill>
          <a:blip r:embed="rId3"/>
          <a:stretch>
            <a:fillRect/>
          </a:stretch>
        </p:blipFill>
        <p:spPr>
          <a:xfrm>
            <a:off x="6328121" y="2104916"/>
            <a:ext cx="5938019" cy="4163929"/>
          </a:xfrm>
          <a:prstGeom prst="rect">
            <a:avLst/>
          </a:prstGeom>
        </p:spPr>
      </p:pic>
    </p:spTree>
    <p:extLst>
      <p:ext uri="{BB962C8B-B14F-4D97-AF65-F5344CB8AC3E}">
        <p14:creationId xmlns:p14="http://schemas.microsoft.com/office/powerpoint/2010/main" val="663764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rotWithShape="1">
          <a:blip r:embed="rId2"/>
          <a:srcRect b="4553"/>
          <a:stretch/>
        </p:blipFill>
        <p:spPr>
          <a:xfrm>
            <a:off x="275552" y="1308683"/>
            <a:ext cx="5831633" cy="4682844"/>
          </a:xfrm>
          <a:prstGeom prst="rect">
            <a:avLst/>
          </a:prstGeom>
        </p:spPr>
      </p:pic>
      <p:pic>
        <p:nvPicPr>
          <p:cNvPr id="3" name="Рисунок 2"/>
          <p:cNvPicPr>
            <a:picLocks noChangeAspect="1"/>
          </p:cNvPicPr>
          <p:nvPr/>
        </p:nvPicPr>
        <p:blipFill>
          <a:blip r:embed="rId3"/>
          <a:stretch>
            <a:fillRect/>
          </a:stretch>
        </p:blipFill>
        <p:spPr>
          <a:xfrm>
            <a:off x="6193218" y="1367406"/>
            <a:ext cx="5618481" cy="4823669"/>
          </a:xfrm>
          <a:prstGeom prst="rect">
            <a:avLst/>
          </a:prstGeom>
        </p:spPr>
      </p:pic>
    </p:spTree>
    <p:extLst>
      <p:ext uri="{BB962C8B-B14F-4D97-AF65-F5344CB8AC3E}">
        <p14:creationId xmlns:p14="http://schemas.microsoft.com/office/powerpoint/2010/main" val="5662746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1097280" y="1845734"/>
            <a:ext cx="10058400" cy="4023360"/>
          </a:xfrm>
        </p:spPr>
        <p:txBody>
          <a:bodyPr>
            <a:noAutofit/>
          </a:bodyPr>
          <a:lstStyle/>
          <a:p>
            <a:r>
              <a:rPr lang="en-US" sz="1200" b="1" u="sng" dirty="0"/>
              <a:t>Using the Financial Statements</a:t>
            </a:r>
            <a:endParaRPr lang="ru-RU" sz="1200" b="1" dirty="0"/>
          </a:p>
          <a:p>
            <a:r>
              <a:rPr lang="en-US" sz="1200" dirty="0"/>
              <a:t>The Bookstore’s financial reports include the Statement of Net Position, the Statement of Revenues, Expenses and Changes in Net Position and the Statement of Cash Flows.</a:t>
            </a:r>
            <a:endParaRPr lang="ru-RU" sz="1200" dirty="0"/>
          </a:p>
          <a:p>
            <a:r>
              <a:rPr lang="en-US" sz="1200" dirty="0"/>
              <a:t> </a:t>
            </a:r>
            <a:endParaRPr lang="ru-RU" sz="1200" dirty="0"/>
          </a:p>
          <a:p>
            <a:r>
              <a:rPr lang="en-US" sz="1200" dirty="0"/>
              <a:t>The statements are prepared in accordance with Governmental Accounting Standard Board (GASB) principles, which establish standards for external financial reporting for public colleges and universities. The financial statements are presented using the economic resources measurement focus and the accrual basis of accounting. Under the accrual basis, revenues are recognized when earned and expenses are recorded when an obligation has been incurred.</a:t>
            </a:r>
            <a:endParaRPr lang="ru-RU" sz="1200" dirty="0"/>
          </a:p>
          <a:p>
            <a:r>
              <a:rPr lang="en-US" sz="1200" dirty="0"/>
              <a:t> </a:t>
            </a:r>
            <a:endParaRPr lang="ru-RU" sz="1200" dirty="0"/>
          </a:p>
          <a:p>
            <a:r>
              <a:rPr lang="en-US" sz="1200" b="1" u="sng" dirty="0"/>
              <a:t>Statement of Net Position</a:t>
            </a:r>
            <a:endParaRPr lang="ru-RU" sz="1200" b="1" dirty="0"/>
          </a:p>
          <a:p>
            <a:r>
              <a:rPr lang="en-US" sz="1200" dirty="0"/>
              <a:t>The Statement of Net Position presents the financial condition of the Bookstore at the end of the fiscal year and reports all assets and liabilities of the Bookstore.</a:t>
            </a:r>
            <a:endParaRPr lang="ru-RU" sz="1200" dirty="0"/>
          </a:p>
          <a:p>
            <a:r>
              <a:rPr lang="en-US" sz="1200" dirty="0"/>
              <a:t> </a:t>
            </a:r>
            <a:endParaRPr lang="ru-RU" sz="1200" dirty="0"/>
          </a:p>
          <a:p>
            <a:r>
              <a:rPr lang="en-US" sz="1200" dirty="0"/>
              <a:t>The amounts in these statements represent the assets available to continue the operations of the Bookstore and also identify how much the Bookstore owes vendors and all other parties. The difference between total assets and total liabilities, net position, is one indicator of the current financial condition of the Bookstore. The change in net position measures whether the overall financial condition has improved or deteriorated during the year.</a:t>
            </a:r>
            <a:endParaRPr lang="ru-RU" sz="1200" dirty="0"/>
          </a:p>
          <a:p>
            <a:r>
              <a:rPr lang="en-US" sz="1200" dirty="0"/>
              <a:t> </a:t>
            </a:r>
            <a:endParaRPr lang="ru-RU" sz="1200" dirty="0"/>
          </a:p>
          <a:p>
            <a:endParaRPr lang="ru-RU" sz="1200" dirty="0"/>
          </a:p>
        </p:txBody>
      </p:sp>
    </p:spTree>
    <p:extLst>
      <p:ext uri="{BB962C8B-B14F-4D97-AF65-F5344CB8AC3E}">
        <p14:creationId xmlns:p14="http://schemas.microsoft.com/office/powerpoint/2010/main" val="42153215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a:t>UX research</a:t>
            </a:r>
            <a:endParaRPr lang="ru-RU" dirty="0"/>
          </a:p>
        </p:txBody>
      </p:sp>
      <p:pic>
        <p:nvPicPr>
          <p:cNvPr id="4" name="Объект 3"/>
          <p:cNvPicPr>
            <a:picLocks noGrp="1" noChangeAspect="1"/>
          </p:cNvPicPr>
          <p:nvPr>
            <p:ph idx="1"/>
          </p:nvPr>
        </p:nvPicPr>
        <p:blipFill rotWithShape="1">
          <a:blip r:embed="rId2"/>
          <a:srcRect l="30123" t="11420" r="22508" b="5561"/>
          <a:stretch/>
        </p:blipFill>
        <p:spPr>
          <a:xfrm>
            <a:off x="724373" y="1965960"/>
            <a:ext cx="4313140" cy="3990109"/>
          </a:xfrm>
          <a:prstGeom prst="rect">
            <a:avLst/>
          </a:prstGeom>
        </p:spPr>
      </p:pic>
      <p:pic>
        <p:nvPicPr>
          <p:cNvPr id="5" name="Рисунок 4"/>
          <p:cNvPicPr>
            <a:picLocks noChangeAspect="1"/>
          </p:cNvPicPr>
          <p:nvPr/>
        </p:nvPicPr>
        <p:blipFill rotWithShape="1">
          <a:blip r:embed="rId3"/>
          <a:srcRect l="33592" t="12875" r="31404" b="5095"/>
          <a:stretch/>
        </p:blipFill>
        <p:spPr>
          <a:xfrm>
            <a:off x="6278187" y="1965959"/>
            <a:ext cx="3499658" cy="3990109"/>
          </a:xfrm>
          <a:prstGeom prst="rect">
            <a:avLst/>
          </a:prstGeom>
        </p:spPr>
      </p:pic>
    </p:spTree>
    <p:extLst>
      <p:ext uri="{BB962C8B-B14F-4D97-AF65-F5344CB8AC3E}">
        <p14:creationId xmlns:p14="http://schemas.microsoft.com/office/powerpoint/2010/main" val="3283244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Объект 3" descr="https://miro.medium.com/max/2000/1*RNjCpM0BsPgCdOygs4dodQ.png"/>
          <p:cNvPicPr>
            <a:picLocks noGrp="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2721434" y="2376866"/>
            <a:ext cx="5939730" cy="3134049"/>
          </a:xfrm>
          <a:prstGeom prst="rect">
            <a:avLst/>
          </a:prstGeom>
          <a:noFill/>
          <a:ln>
            <a:noFill/>
          </a:ln>
        </p:spPr>
      </p:pic>
      <p:sp>
        <p:nvSpPr>
          <p:cNvPr id="5" name="Прямоугольник 4"/>
          <p:cNvSpPr/>
          <p:nvPr/>
        </p:nvSpPr>
        <p:spPr>
          <a:xfrm>
            <a:off x="1304950" y="82294"/>
            <a:ext cx="8772699" cy="1676741"/>
          </a:xfrm>
          <a:prstGeom prst="rect">
            <a:avLst/>
          </a:prstGeom>
        </p:spPr>
        <p:txBody>
          <a:bodyPr wrap="square">
            <a:spAutoFit/>
          </a:bodyPr>
          <a:lstStyle/>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The elements analysis helped me get an idea on how I could structure my website prototype but it also displayed that there is no unified correct way of doing it.</a:t>
            </a:r>
            <a:endParaRPr lang="ru-RU" dirty="0">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dirty="0">
                <a:latin typeface="Calibri" panose="020F0502020204030204" pitchFamily="34" charset="0"/>
                <a:ea typeface="Calibri" panose="020F0502020204030204" pitchFamily="34" charset="0"/>
                <a:cs typeface="Times New Roman" panose="02020603050405020304" pitchFamily="18" charset="0"/>
              </a:rPr>
              <a:t>Further, I wanted to see what features competitors use on their websites to enhance the experience for their users. I created a large spreadsheet listing all findings after which I summarized the strengths and weaknesses in a table.</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115909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147762"/>
            <a:ext cx="6076950" cy="4562475"/>
          </a:xfrm>
          <a:prstGeom prst="rect">
            <a:avLst/>
          </a:prstGeom>
        </p:spPr>
      </p:pic>
    </p:spTree>
    <p:extLst>
      <p:ext uri="{BB962C8B-B14F-4D97-AF65-F5344CB8AC3E}">
        <p14:creationId xmlns:p14="http://schemas.microsoft.com/office/powerpoint/2010/main" val="3125061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1721273" y="5134182"/>
            <a:ext cx="8149389" cy="1200329"/>
          </a:xfrm>
          <a:prstGeom prst="rect">
            <a:avLst/>
          </a:prstGeom>
        </p:spPr>
        <p:txBody>
          <a:bodyPr wrap="square">
            <a:spAutoFit/>
          </a:bodyPr>
          <a:lstStyle/>
          <a:p>
            <a:r>
              <a:rPr lang="en-US" dirty="0" smtClean="0">
                <a:latin typeface="Merriweather"/>
              </a:rPr>
              <a:t>We</a:t>
            </a:r>
            <a:r>
              <a:rPr lang="en-US" b="0" i="0" dirty="0" smtClean="0">
                <a:effectLst/>
                <a:latin typeface="Merriweather"/>
              </a:rPr>
              <a:t> started </a:t>
            </a:r>
            <a:r>
              <a:rPr lang="en-US" dirty="0" smtClean="0">
                <a:latin typeface="Merriweather"/>
              </a:rPr>
              <a:t>our</a:t>
            </a:r>
            <a:r>
              <a:rPr lang="en-US" b="0" i="0" dirty="0" smtClean="0">
                <a:effectLst/>
                <a:latin typeface="Merriweather"/>
              </a:rPr>
              <a:t> career in graphic design working for a local sports company. During my time there, I saw a lot of great things and worked with many awesome people. However, I also noticed that their use of technology, or lack thereof, is making them fall behind with regards to gaining more business.</a:t>
            </a:r>
            <a:endParaRPr lang="ru-RU" dirty="0"/>
          </a:p>
        </p:txBody>
      </p:sp>
      <p:pic>
        <p:nvPicPr>
          <p:cNvPr id="3" name="Рисунок 2"/>
          <p:cNvPicPr>
            <a:picLocks noChangeAspect="1"/>
          </p:cNvPicPr>
          <p:nvPr/>
        </p:nvPicPr>
        <p:blipFill>
          <a:blip r:embed="rId2"/>
          <a:stretch>
            <a:fillRect/>
          </a:stretch>
        </p:blipFill>
        <p:spPr>
          <a:xfrm>
            <a:off x="1927570" y="887281"/>
            <a:ext cx="6813608" cy="3895113"/>
          </a:xfrm>
          <a:prstGeom prst="rect">
            <a:avLst/>
          </a:prstGeom>
        </p:spPr>
      </p:pic>
    </p:spTree>
    <p:extLst>
      <p:ext uri="{BB962C8B-B14F-4D97-AF65-F5344CB8AC3E}">
        <p14:creationId xmlns:p14="http://schemas.microsoft.com/office/powerpoint/2010/main" val="2151664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995478" y="2270936"/>
            <a:ext cx="8903368" cy="1754326"/>
          </a:xfrm>
          <a:prstGeom prst="rect">
            <a:avLst/>
          </a:prstGeom>
        </p:spPr>
        <p:txBody>
          <a:bodyPr wrap="square">
            <a:spAutoFit/>
          </a:bodyPr>
          <a:lstStyle/>
          <a:p>
            <a:r>
              <a:rPr lang="en-US" b="1" i="0" dirty="0" smtClean="0">
                <a:effectLst/>
                <a:latin typeface="Montserrat" panose="02000505000000020004" pitchFamily="2" charset="0"/>
              </a:rPr>
              <a:t>Stakeholder goals</a:t>
            </a:r>
          </a:p>
          <a:p>
            <a:r>
              <a:rPr lang="en-US" b="0" i="0" dirty="0" smtClean="0">
                <a:effectLst/>
                <a:latin typeface="Merriweather"/>
              </a:rPr>
              <a:t>Stakeholders should be able to order their equipment and customize and preview their garments as well as set up online shops for their students in an efficient manner. Having prices for screen printing and embroidery, previewing the designs, and being able to put in your custom orders online are missing from the current website. Having these elements would drive up business.</a:t>
            </a:r>
            <a:endParaRPr lang="en-US" b="0" i="0" dirty="0">
              <a:effectLst/>
              <a:latin typeface="Merriweather"/>
            </a:endParaRPr>
          </a:p>
        </p:txBody>
      </p:sp>
    </p:spTree>
    <p:extLst>
      <p:ext uri="{BB962C8B-B14F-4D97-AF65-F5344CB8AC3E}">
        <p14:creationId xmlns:p14="http://schemas.microsoft.com/office/powerpoint/2010/main" val="303696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04552" y="2304998"/>
            <a:ext cx="9512968" cy="1754326"/>
          </a:xfrm>
          <a:prstGeom prst="rect">
            <a:avLst/>
          </a:prstGeom>
        </p:spPr>
        <p:txBody>
          <a:bodyPr wrap="square">
            <a:spAutoFit/>
          </a:bodyPr>
          <a:lstStyle/>
          <a:p>
            <a:r>
              <a:rPr lang="en-US" b="1" i="0" dirty="0" smtClean="0">
                <a:effectLst/>
                <a:latin typeface="Montserrat" panose="02000505000000020004" pitchFamily="2" charset="0"/>
              </a:rPr>
              <a:t>UX Problems </a:t>
            </a:r>
          </a:p>
          <a:p>
            <a:r>
              <a:rPr lang="en-US" b="0" i="0" dirty="0" smtClean="0">
                <a:effectLst/>
                <a:latin typeface="Merriweather"/>
              </a:rPr>
              <a:t>There are a few main challenges foreseen in implementing these changes. The first is that the owner is technology averse and does not see the need to change what she’s been doing for the past 25+ years. Paper-based orders and invoices are still being used, so the margin for error increases, the time spent filling out orders increases, and the ability for a customer to have the ordering in his/her own hands is not present at all. </a:t>
            </a:r>
            <a:endParaRPr lang="en-US" b="0" i="0" dirty="0">
              <a:effectLst/>
              <a:latin typeface="Merriweather"/>
            </a:endParaRPr>
          </a:p>
        </p:txBody>
      </p:sp>
    </p:spTree>
    <p:extLst>
      <p:ext uri="{BB962C8B-B14F-4D97-AF65-F5344CB8AC3E}">
        <p14:creationId xmlns:p14="http://schemas.microsoft.com/office/powerpoint/2010/main" val="204399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796902" y="420130"/>
            <a:ext cx="8758989" cy="3139321"/>
          </a:xfrm>
          <a:prstGeom prst="rect">
            <a:avLst/>
          </a:prstGeom>
        </p:spPr>
        <p:txBody>
          <a:bodyPr wrap="square">
            <a:spAutoFit/>
          </a:bodyPr>
          <a:lstStyle/>
          <a:p>
            <a:r>
              <a:rPr lang="en-US" b="1" i="0" dirty="0" smtClean="0">
                <a:effectLst/>
                <a:latin typeface="Montserrat" panose="02000505000000020004" pitchFamily="2" charset="0"/>
              </a:rPr>
              <a:t>Info</a:t>
            </a:r>
          </a:p>
          <a:p>
            <a:pPr>
              <a:buFont typeface="Arial" panose="020B0604020202020204" pitchFamily="34" charset="0"/>
              <a:buChar char="•"/>
            </a:pPr>
            <a:r>
              <a:rPr lang="en-US" b="1" i="0" dirty="0" smtClean="0">
                <a:effectLst/>
                <a:latin typeface="Merriweather"/>
              </a:rPr>
              <a:t>Workplace: </a:t>
            </a:r>
            <a:r>
              <a:rPr lang="en-US" b="0" i="0" dirty="0" smtClean="0">
                <a:effectLst/>
                <a:latin typeface="Merriweather"/>
              </a:rPr>
              <a:t>Personal Project</a:t>
            </a:r>
          </a:p>
          <a:p>
            <a:pPr>
              <a:buFont typeface="Arial" panose="020B0604020202020204" pitchFamily="34" charset="0"/>
              <a:buChar char="•"/>
            </a:pPr>
            <a:r>
              <a:rPr lang="en-US" b="1" i="0" dirty="0" smtClean="0">
                <a:effectLst/>
                <a:latin typeface="Merriweather"/>
              </a:rPr>
              <a:t>Services: </a:t>
            </a:r>
            <a:r>
              <a:rPr lang="en-US" b="0" i="0" dirty="0" smtClean="0">
                <a:effectLst/>
                <a:latin typeface="Merriweather"/>
              </a:rPr>
              <a:t>UX</a:t>
            </a:r>
          </a:p>
          <a:p>
            <a:pPr>
              <a:buFont typeface="Arial" panose="020B0604020202020204" pitchFamily="34" charset="0"/>
              <a:buChar char="•"/>
            </a:pPr>
            <a:r>
              <a:rPr lang="en-US" b="1" i="0" dirty="0" smtClean="0">
                <a:effectLst/>
                <a:latin typeface="Merriweather"/>
              </a:rPr>
              <a:t>Year: </a:t>
            </a:r>
            <a:r>
              <a:rPr lang="en-US" b="0" i="0" dirty="0" smtClean="0">
                <a:effectLst/>
                <a:latin typeface="Merriweather"/>
              </a:rPr>
              <a:t>2018</a:t>
            </a:r>
          </a:p>
          <a:p>
            <a:pPr>
              <a:buFont typeface="Arial" panose="020B0604020202020204" pitchFamily="34" charset="0"/>
              <a:buChar char="•"/>
            </a:pPr>
            <a:r>
              <a:rPr lang="en-US" b="1" i="0" dirty="0" smtClean="0">
                <a:effectLst/>
                <a:latin typeface="Merriweather"/>
              </a:rPr>
              <a:t>Role:</a:t>
            </a:r>
            <a:r>
              <a:rPr lang="en-US" b="0" i="0" dirty="0" smtClean="0">
                <a:effectLst/>
                <a:latin typeface="Merriweather"/>
              </a:rPr>
              <a:t> Research</a:t>
            </a:r>
          </a:p>
          <a:p>
            <a:pPr>
              <a:buFont typeface="Arial" panose="020B0604020202020204" pitchFamily="34" charset="0"/>
              <a:buChar char="•"/>
            </a:pPr>
            <a:r>
              <a:rPr lang="en-US" b="1" i="0" dirty="0" smtClean="0">
                <a:effectLst/>
                <a:latin typeface="Merriweather"/>
              </a:rPr>
              <a:t>Duration:</a:t>
            </a:r>
            <a:r>
              <a:rPr lang="en-US" b="0" i="0" dirty="0" smtClean="0">
                <a:effectLst/>
                <a:latin typeface="Merriweather"/>
              </a:rPr>
              <a:t> 3 months</a:t>
            </a:r>
          </a:p>
          <a:p>
            <a:pPr>
              <a:buFont typeface="Arial" panose="020B0604020202020204" pitchFamily="34" charset="0"/>
              <a:buChar char="•"/>
            </a:pPr>
            <a:r>
              <a:rPr lang="en-US" b="1" i="0" dirty="0" smtClean="0">
                <a:effectLst/>
                <a:latin typeface="Merriweather"/>
              </a:rPr>
              <a:t>Environment:</a:t>
            </a:r>
            <a:r>
              <a:rPr lang="en-US" b="0" i="0" dirty="0" smtClean="0">
                <a:effectLst/>
                <a:latin typeface="Merriweather"/>
              </a:rPr>
              <a:t> Solo</a:t>
            </a:r>
            <a:endParaRPr lang="ru-RU" b="0" i="0" dirty="0" smtClean="0">
              <a:effectLst/>
              <a:latin typeface="Merriweather"/>
            </a:endParaRPr>
          </a:p>
          <a:p>
            <a:endParaRPr lang="ru-RU" b="0" i="0" dirty="0" smtClean="0">
              <a:effectLst/>
              <a:latin typeface="Merriweather"/>
            </a:endParaRPr>
          </a:p>
          <a:p>
            <a:r>
              <a:rPr lang="en-US" b="1" dirty="0"/>
              <a:t>UX Research</a:t>
            </a:r>
          </a:p>
          <a:p>
            <a:r>
              <a:rPr lang="en-US" dirty="0" smtClean="0"/>
              <a:t/>
            </a:r>
            <a:br>
              <a:rPr lang="en-US" dirty="0" smtClean="0"/>
            </a:br>
            <a:endParaRPr lang="en-US" b="0" i="0" dirty="0">
              <a:effectLst/>
              <a:latin typeface="Merriweather"/>
            </a:endParaRPr>
          </a:p>
        </p:txBody>
      </p:sp>
      <p:pic>
        <p:nvPicPr>
          <p:cNvPr id="1026" name="Picture 2" descr="http://sandradennis.ca/wp-content/uploads/2020/04/Screen-Shot-2020-04-12-at-4.34.49-P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7067" y="860040"/>
            <a:ext cx="7327404" cy="4432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487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 calcmode="lin" valueType="num">
                                      <p:cBhvr>
                                        <p:cTn id="12" dur="500" fill="hold"/>
                                        <p:tgtEl>
                                          <p:spTgt spid="1026"/>
                                        </p:tgtEl>
                                        <p:attrNameLst>
                                          <p:attrName>ppt_w</p:attrName>
                                        </p:attrNameLst>
                                      </p:cBhvr>
                                      <p:tavLst>
                                        <p:tav tm="0">
                                          <p:val>
                                            <p:fltVal val="0"/>
                                          </p:val>
                                        </p:tav>
                                        <p:tav tm="100000">
                                          <p:val>
                                            <p:strVal val="#ppt_w"/>
                                          </p:val>
                                        </p:tav>
                                      </p:tavLst>
                                    </p:anim>
                                    <p:anim calcmode="lin" valueType="num">
                                      <p:cBhvr>
                                        <p:cTn id="13" dur="500" fill="hold"/>
                                        <p:tgtEl>
                                          <p:spTgt spid="1026"/>
                                        </p:tgtEl>
                                        <p:attrNameLst>
                                          <p:attrName>ppt_h</p:attrName>
                                        </p:attrNameLst>
                                      </p:cBhvr>
                                      <p:tavLst>
                                        <p:tav tm="0">
                                          <p:val>
                                            <p:fltVal val="0"/>
                                          </p:val>
                                        </p:tav>
                                        <p:tav tm="100000">
                                          <p:val>
                                            <p:strVal val="#ppt_h"/>
                                          </p:val>
                                        </p:tav>
                                      </p:tavLst>
                                    </p:anim>
                                    <p:animEffect transition="in" filter="fade">
                                      <p:cBhvr>
                                        <p:cTn id="14"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p:cNvSpPr txBox="1">
            <a:spLocks/>
          </p:cNvSpPr>
          <p:nvPr/>
        </p:nvSpPr>
        <p:spPr>
          <a:xfrm>
            <a:off x="1344600" y="2636109"/>
            <a:ext cx="8596668"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dirty="0"/>
              <a:t>Survey</a:t>
            </a:r>
            <a:endParaRPr lang="ru-RU" dirty="0"/>
          </a:p>
        </p:txBody>
      </p:sp>
    </p:spTree>
    <p:extLst>
      <p:ext uri="{BB962C8B-B14F-4D97-AF65-F5344CB8AC3E}">
        <p14:creationId xmlns:p14="http://schemas.microsoft.com/office/powerpoint/2010/main" val="272173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3"/>
          <p:cNvSpPr txBox="1"/>
          <p:nvPr/>
        </p:nvSpPr>
        <p:spPr>
          <a:xfrm>
            <a:off x="826628" y="631070"/>
            <a:ext cx="7389495" cy="453390"/>
          </a:xfrm>
          <a:prstGeom prst="rect">
            <a:avLst/>
          </a:prstGeom>
        </p:spPr>
        <p:txBody>
          <a:bodyPr vert="horz" wrap="square" lIns="0" tIns="13335" rIns="0" bIns="0" rtlCol="0">
            <a:spAutoFit/>
          </a:bodyPr>
          <a:lstStyle/>
          <a:p>
            <a:pPr marL="241300" indent="-228600">
              <a:spcBef>
                <a:spcPts val="105"/>
              </a:spcBef>
              <a:buFont typeface="Arial"/>
              <a:buChar char="•"/>
              <a:tabLst>
                <a:tab pos="241300" algn="l"/>
              </a:tabLst>
            </a:pPr>
            <a:r>
              <a:rPr sz="2800" kern="0" spc="-10" dirty="0">
                <a:solidFill>
                  <a:sysClr val="windowText" lastClr="000000"/>
                </a:solidFill>
                <a:latin typeface="Calibri"/>
                <a:cs typeface="Calibri"/>
              </a:rPr>
              <a:t>Our</a:t>
            </a:r>
            <a:r>
              <a:rPr sz="2800" kern="0" spc="15" dirty="0">
                <a:solidFill>
                  <a:sysClr val="windowText" lastClr="000000"/>
                </a:solidFill>
                <a:latin typeface="Calibri"/>
                <a:cs typeface="Calibri"/>
              </a:rPr>
              <a:t> </a:t>
            </a:r>
            <a:r>
              <a:rPr sz="2800" kern="0" spc="-10" dirty="0">
                <a:solidFill>
                  <a:sysClr val="windowText" lastClr="000000"/>
                </a:solidFill>
                <a:latin typeface="Calibri"/>
                <a:cs typeface="Calibri"/>
              </a:rPr>
              <a:t>project </a:t>
            </a:r>
            <a:r>
              <a:rPr sz="2800" kern="0" dirty="0">
                <a:solidFill>
                  <a:sysClr val="windowText" lastClr="000000"/>
                </a:solidFill>
                <a:latin typeface="Calibri"/>
                <a:cs typeface="Calibri"/>
              </a:rPr>
              <a:t>is </a:t>
            </a:r>
            <a:r>
              <a:rPr sz="2800" kern="0" spc="-5" dirty="0">
                <a:solidFill>
                  <a:sysClr val="windowText" lastClr="000000"/>
                </a:solidFill>
                <a:latin typeface="Calibri"/>
                <a:cs typeface="Calibri"/>
              </a:rPr>
              <a:t>about</a:t>
            </a:r>
            <a:r>
              <a:rPr sz="2800" kern="0" dirty="0">
                <a:solidFill>
                  <a:sysClr val="windowText" lastClr="000000"/>
                </a:solidFill>
                <a:latin typeface="Calibri"/>
                <a:cs typeface="Calibri"/>
              </a:rPr>
              <a:t> an</a:t>
            </a:r>
            <a:r>
              <a:rPr sz="2800" kern="0" spc="10" dirty="0">
                <a:solidFill>
                  <a:sysClr val="windowText" lastClr="000000"/>
                </a:solidFill>
                <a:latin typeface="Calibri"/>
                <a:cs typeface="Calibri"/>
              </a:rPr>
              <a:t> </a:t>
            </a:r>
            <a:r>
              <a:rPr sz="2800" kern="0" spc="-5" dirty="0">
                <a:solidFill>
                  <a:sysClr val="windowText" lastClr="000000"/>
                </a:solidFill>
                <a:latin typeface="Calibri"/>
                <a:cs typeface="Calibri"/>
              </a:rPr>
              <a:t>online</a:t>
            </a:r>
            <a:r>
              <a:rPr sz="2800" kern="0" spc="-25" dirty="0">
                <a:solidFill>
                  <a:sysClr val="windowText" lastClr="000000"/>
                </a:solidFill>
                <a:latin typeface="Calibri"/>
                <a:cs typeface="Calibri"/>
              </a:rPr>
              <a:t> </a:t>
            </a:r>
            <a:r>
              <a:rPr sz="2800" kern="0" spc="-5" dirty="0">
                <a:solidFill>
                  <a:sysClr val="windowText" lastClr="000000"/>
                </a:solidFill>
                <a:latin typeface="Calibri"/>
                <a:cs typeface="Calibri"/>
              </a:rPr>
              <a:t>sports</a:t>
            </a:r>
            <a:r>
              <a:rPr sz="2800" kern="0" dirty="0">
                <a:solidFill>
                  <a:sysClr val="windowText" lastClr="000000"/>
                </a:solidFill>
                <a:latin typeface="Calibri"/>
                <a:cs typeface="Calibri"/>
              </a:rPr>
              <a:t> </a:t>
            </a:r>
            <a:r>
              <a:rPr sz="2800" kern="0" spc="-5" dirty="0">
                <a:solidFill>
                  <a:sysClr val="windowText" lastClr="000000"/>
                </a:solidFill>
                <a:latin typeface="Calibri"/>
                <a:cs typeface="Calibri"/>
              </a:rPr>
              <a:t>goods</a:t>
            </a:r>
            <a:r>
              <a:rPr sz="2800" kern="0" spc="-25" dirty="0">
                <a:solidFill>
                  <a:sysClr val="windowText" lastClr="000000"/>
                </a:solidFill>
                <a:latin typeface="Calibri"/>
                <a:cs typeface="Calibri"/>
              </a:rPr>
              <a:t> </a:t>
            </a:r>
            <a:r>
              <a:rPr sz="2800" kern="0" spc="-15" dirty="0">
                <a:solidFill>
                  <a:sysClr val="windowText" lastClr="000000"/>
                </a:solidFill>
                <a:latin typeface="Calibri"/>
                <a:cs typeface="Calibri"/>
              </a:rPr>
              <a:t>store.</a:t>
            </a:r>
            <a:endParaRPr sz="2800" kern="0" dirty="0">
              <a:solidFill>
                <a:sysClr val="windowText" lastClr="000000"/>
              </a:solidFill>
              <a:latin typeface="Calibri"/>
              <a:cs typeface="Calibri"/>
            </a:endParaRPr>
          </a:p>
        </p:txBody>
      </p:sp>
      <p:pic>
        <p:nvPicPr>
          <p:cNvPr id="3" name="object 2"/>
          <p:cNvPicPr/>
          <p:nvPr/>
        </p:nvPicPr>
        <p:blipFill>
          <a:blip r:embed="rId2" cstate="print"/>
          <a:stretch>
            <a:fillRect/>
          </a:stretch>
        </p:blipFill>
        <p:spPr>
          <a:xfrm>
            <a:off x="826629" y="1084460"/>
            <a:ext cx="4894664" cy="2669393"/>
          </a:xfrm>
          <a:prstGeom prst="rect">
            <a:avLst/>
          </a:prstGeom>
        </p:spPr>
      </p:pic>
      <p:pic>
        <p:nvPicPr>
          <p:cNvPr id="4" name="Рисунок 3"/>
          <p:cNvPicPr>
            <a:picLocks noChangeAspect="1"/>
          </p:cNvPicPr>
          <p:nvPr/>
        </p:nvPicPr>
        <p:blipFill>
          <a:blip r:embed="rId3"/>
          <a:stretch>
            <a:fillRect/>
          </a:stretch>
        </p:blipFill>
        <p:spPr>
          <a:xfrm>
            <a:off x="5788404" y="1084459"/>
            <a:ext cx="5830349" cy="2669393"/>
          </a:xfrm>
          <a:prstGeom prst="rect">
            <a:avLst/>
          </a:prstGeom>
        </p:spPr>
      </p:pic>
      <p:pic>
        <p:nvPicPr>
          <p:cNvPr id="5" name="Рисунок 4"/>
          <p:cNvPicPr>
            <a:picLocks noChangeAspect="1"/>
          </p:cNvPicPr>
          <p:nvPr/>
        </p:nvPicPr>
        <p:blipFill>
          <a:blip r:embed="rId4"/>
          <a:stretch>
            <a:fillRect/>
          </a:stretch>
        </p:blipFill>
        <p:spPr>
          <a:xfrm>
            <a:off x="826628" y="4207243"/>
            <a:ext cx="4894666" cy="2233662"/>
          </a:xfrm>
          <a:prstGeom prst="rect">
            <a:avLst/>
          </a:prstGeom>
        </p:spPr>
      </p:pic>
      <p:pic>
        <p:nvPicPr>
          <p:cNvPr id="6" name="object 2"/>
          <p:cNvPicPr/>
          <p:nvPr/>
        </p:nvPicPr>
        <p:blipFill>
          <a:blip r:embed="rId5" cstate="print"/>
          <a:stretch>
            <a:fillRect/>
          </a:stretch>
        </p:blipFill>
        <p:spPr>
          <a:xfrm>
            <a:off x="5788404" y="4207242"/>
            <a:ext cx="5830350" cy="2233663"/>
          </a:xfrm>
          <a:prstGeom prst="rect">
            <a:avLst/>
          </a:prstGeom>
        </p:spPr>
      </p:pic>
    </p:spTree>
    <p:extLst>
      <p:ext uri="{BB962C8B-B14F-4D97-AF65-F5344CB8AC3E}">
        <p14:creationId xmlns:p14="http://schemas.microsoft.com/office/powerpoint/2010/main" val="119313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circle(in)">
                                      <p:cBhvr>
                                        <p:cTn id="14" dur="20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circle(in)">
                                      <p:cBhvr>
                                        <p:cTn id="19" dur="2000"/>
                                        <p:tgtEl>
                                          <p:spTgt spid="4"/>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circle(in)">
                                      <p:cBhvr>
                                        <p:cTn id="24" dur="20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circle(in)">
                                      <p:cBhvr>
                                        <p:cTn id="2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355687" y="6143497"/>
            <a:ext cx="2364750" cy="388696"/>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Calibri" panose="020F0502020204030204" pitchFamily="34" charset="0"/>
                <a:cs typeface="Arial" panose="020B0604020202020204" pitchFamily="34" charset="0"/>
              </a:rPr>
              <a:t>Image </a:t>
            </a:r>
            <a:r>
              <a:rPr lang="ru-RU" dirty="0">
                <a:latin typeface="Times New Roman" panose="02020603050405020304" pitchFamily="18" charset="0"/>
                <a:ea typeface="Calibri" panose="020F0502020204030204" pitchFamily="34" charset="0"/>
                <a:cs typeface="Arial" panose="020B0604020202020204" pitchFamily="34" charset="0"/>
              </a:rPr>
              <a:t>2. </a:t>
            </a:r>
            <a:r>
              <a:rPr lang="en-US" dirty="0">
                <a:latin typeface="Times New Roman" panose="02020603050405020304" pitchFamily="18" charset="0"/>
                <a:ea typeface="Calibri" panose="020F0502020204030204" pitchFamily="34" charset="0"/>
                <a:cs typeface="Arial" panose="020B0604020202020204" pitchFamily="34" charset="0"/>
              </a:rPr>
              <a:t>Survey results</a:t>
            </a:r>
            <a:endParaRPr lang="ru-RU" sz="1600" dirty="0">
              <a:effectLst/>
              <a:latin typeface="Calibri" panose="020F0502020204030204" pitchFamily="34" charset="0"/>
              <a:ea typeface="Calibri" panose="020F0502020204030204" pitchFamily="34" charset="0"/>
              <a:cs typeface="Arial" panose="020B0604020202020204" pitchFamily="34" charset="0"/>
            </a:endParaRPr>
          </a:p>
        </p:txBody>
      </p:sp>
      <p:pic>
        <p:nvPicPr>
          <p:cNvPr id="5" name="Рисунок 4"/>
          <p:cNvPicPr>
            <a:picLocks noChangeAspect="1"/>
          </p:cNvPicPr>
          <p:nvPr/>
        </p:nvPicPr>
        <p:blipFill>
          <a:blip r:embed="rId2"/>
          <a:stretch>
            <a:fillRect/>
          </a:stretch>
        </p:blipFill>
        <p:spPr>
          <a:xfrm>
            <a:off x="5943335" y="580768"/>
            <a:ext cx="2902062" cy="5151160"/>
          </a:xfrm>
          <a:prstGeom prst="rect">
            <a:avLst/>
          </a:prstGeom>
        </p:spPr>
      </p:pic>
      <p:pic>
        <p:nvPicPr>
          <p:cNvPr id="6" name="Рисунок 5"/>
          <p:cNvPicPr>
            <a:picLocks noChangeAspect="1"/>
          </p:cNvPicPr>
          <p:nvPr/>
        </p:nvPicPr>
        <p:blipFill>
          <a:blip r:embed="rId3"/>
          <a:stretch>
            <a:fillRect/>
          </a:stretch>
        </p:blipFill>
        <p:spPr>
          <a:xfrm>
            <a:off x="1787611" y="580768"/>
            <a:ext cx="2916891" cy="5177481"/>
          </a:xfrm>
          <a:prstGeom prst="rect">
            <a:avLst/>
          </a:prstGeom>
        </p:spPr>
      </p:pic>
    </p:spTree>
    <p:extLst>
      <p:ext uri="{BB962C8B-B14F-4D97-AF65-F5344CB8AC3E}">
        <p14:creationId xmlns:p14="http://schemas.microsoft.com/office/powerpoint/2010/main" val="3992496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147762"/>
            <a:ext cx="6076950" cy="4562475"/>
          </a:xfrm>
          <a:prstGeom prst="rect">
            <a:avLst/>
          </a:prstGeom>
        </p:spPr>
      </p:pic>
    </p:spTree>
    <p:extLst>
      <p:ext uri="{BB962C8B-B14F-4D97-AF65-F5344CB8AC3E}">
        <p14:creationId xmlns:p14="http://schemas.microsoft.com/office/powerpoint/2010/main" val="3762160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147762"/>
            <a:ext cx="6076950" cy="4562475"/>
          </a:xfrm>
          <a:prstGeom prst="rect">
            <a:avLst/>
          </a:prstGeom>
        </p:spPr>
      </p:pic>
    </p:spTree>
    <p:extLst>
      <p:ext uri="{BB962C8B-B14F-4D97-AF65-F5344CB8AC3E}">
        <p14:creationId xmlns:p14="http://schemas.microsoft.com/office/powerpoint/2010/main" val="3909866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273482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1911860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3585459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p:cNvPicPr>
            <a:picLocks noChangeAspect="1"/>
          </p:cNvPicPr>
          <p:nvPr/>
        </p:nvPicPr>
        <p:blipFill>
          <a:blip r:embed="rId2"/>
          <a:stretch>
            <a:fillRect/>
          </a:stretch>
        </p:blipFill>
        <p:spPr>
          <a:xfrm>
            <a:off x="3057525" y="1719262"/>
            <a:ext cx="6076950" cy="3419475"/>
          </a:xfrm>
          <a:prstGeom prst="rect">
            <a:avLst/>
          </a:prstGeom>
        </p:spPr>
      </p:pic>
    </p:spTree>
    <p:extLst>
      <p:ext uri="{BB962C8B-B14F-4D97-AF65-F5344CB8AC3E}">
        <p14:creationId xmlns:p14="http://schemas.microsoft.com/office/powerpoint/2010/main" val="2903627583"/>
      </p:ext>
    </p:extLst>
  </p:cSld>
  <p:clrMapOvr>
    <a:masterClrMapping/>
  </p:clrMapOvr>
</p:sld>
</file>

<file path=ppt/theme/theme1.xml><?xml version="1.0" encoding="utf-8"?>
<a:theme xmlns:a="http://schemas.openxmlformats.org/drawingml/2006/main" name="Ретро">
  <a:themeElements>
    <a:clrScheme name="Ретро">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6B9F25"/>
      </a:hlink>
      <a:folHlink>
        <a:srgbClr val="B26B02"/>
      </a:folHlink>
    </a:clrScheme>
    <a:fontScheme name="Ретр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Ретр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D26EA377-59BD-4C9C-9D94-EE8416EE4C79}"/>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108</TotalTime>
  <Words>262</Words>
  <Application>Microsoft Office PowerPoint</Application>
  <PresentationFormat>Широкоэкранный</PresentationFormat>
  <Paragraphs>34</Paragraphs>
  <Slides>36</Slides>
  <Notes>1</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36</vt:i4>
      </vt:variant>
    </vt:vector>
  </HeadingPairs>
  <TitlesOfParts>
    <vt:vector size="43" baseType="lpstr">
      <vt:lpstr>Arial</vt:lpstr>
      <vt:lpstr>Calibri</vt:lpstr>
      <vt:lpstr>Calibri Light</vt:lpstr>
      <vt:lpstr>Merriweather</vt:lpstr>
      <vt:lpstr>Montserrat</vt:lpstr>
      <vt:lpstr>Times New Roman</vt:lpstr>
      <vt:lpstr>Ретро</vt:lpstr>
      <vt:lpstr>Online book store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UX research</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Мадияр Кипчакпаев</dc:creator>
  <cp:lastModifiedBy>Мадияр Кипчакпаев</cp:lastModifiedBy>
  <cp:revision>11</cp:revision>
  <dcterms:created xsi:type="dcterms:W3CDTF">2021-12-04T17:29:54Z</dcterms:created>
  <dcterms:modified xsi:type="dcterms:W3CDTF">2021-12-08T10:17:14Z</dcterms:modified>
</cp:coreProperties>
</file>